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505" r:id="rId5"/>
    <p:sldId id="534" r:id="rId6"/>
    <p:sldId id="506" r:id="rId7"/>
    <p:sldId id="510" r:id="rId8"/>
    <p:sldId id="541" r:id="rId9"/>
    <p:sldId id="542" r:id="rId10"/>
    <p:sldId id="527" r:id="rId11"/>
    <p:sldId id="528" r:id="rId12"/>
    <p:sldId id="540" r:id="rId13"/>
    <p:sldId id="525" r:id="rId14"/>
    <p:sldId id="539" r:id="rId15"/>
    <p:sldId id="526" r:id="rId16"/>
    <p:sldId id="515" r:id="rId17"/>
    <p:sldId id="521" r:id="rId18"/>
    <p:sldId id="531" r:id="rId19"/>
    <p:sldId id="532" r:id="rId20"/>
    <p:sldId id="533" r:id="rId21"/>
    <p:sldId id="523" r:id="rId22"/>
    <p:sldId id="536" r:id="rId23"/>
    <p:sldId id="537" r:id="rId24"/>
    <p:sldId id="538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4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2.png"/><Relationship Id="rId2" Type="http://schemas.openxmlformats.org/officeDocument/2006/relationships/image" Target="../media/image42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40.png"/><Relationship Id="rId10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20211105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슬라이드 성능 변동성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242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스타트업</a:t>
            </a:r>
            <a:r>
              <a:rPr lang="ko-KR" altLang="en-US" b="1" dirty="0" smtClean="0"/>
              <a:t> 협업 관련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52407" y="1768366"/>
            <a:ext cx="346994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latin typeface="+mj-ea"/>
              </a:rPr>
              <a:t>CNN</a:t>
            </a:r>
            <a:r>
              <a:rPr lang="ko-KR" altLang="en-US" sz="1100" b="1" dirty="0" smtClean="0">
                <a:latin typeface="+mj-ea"/>
              </a:rPr>
              <a:t>기반의 </a:t>
            </a:r>
            <a:r>
              <a:rPr lang="en-US" altLang="ko-KR" sz="1100" b="1" dirty="0" smtClean="0">
                <a:latin typeface="+mj-ea"/>
              </a:rPr>
              <a:t>normalization</a:t>
            </a:r>
            <a:r>
              <a:rPr lang="ko-KR" altLang="en-US" sz="1100" b="1" dirty="0" smtClean="0">
                <a:latin typeface="+mj-ea"/>
              </a:rPr>
              <a:t>의 위험 의견</a:t>
            </a:r>
            <a:endParaRPr lang="en-US" altLang="ko-KR" sz="11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+mj-ea"/>
              </a:rPr>
              <a:t>코드 공개 등에 대한 어려움</a:t>
            </a:r>
            <a:endParaRPr lang="en-US" altLang="ko-KR" sz="11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u="sng" dirty="0" smtClean="0">
                <a:solidFill>
                  <a:srgbClr val="FF0000"/>
                </a:solidFill>
                <a:latin typeface="+mj-ea"/>
              </a:rPr>
              <a:t>Step 0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의 추가가 필요함으로 시간 소요 증가</a:t>
            </a:r>
            <a:endParaRPr lang="en-US" altLang="ko-KR" sz="1100" b="1" u="sng" dirty="0" smtClean="0">
              <a:solidFill>
                <a:srgbClr val="FF000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여러가지 면에서 </a:t>
            </a:r>
            <a:r>
              <a:rPr lang="en-US" altLang="ko-KR" sz="1100" b="1" u="sng" dirty="0" smtClean="0">
                <a:solidFill>
                  <a:srgbClr val="FF0000"/>
                </a:solidFill>
                <a:latin typeface="+mj-ea"/>
              </a:rPr>
              <a:t>augmentation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으로 </a:t>
            </a:r>
            <a:r>
              <a:rPr lang="ko-KR" altLang="en-US" sz="1100" b="1" u="sng" dirty="0" err="1" smtClean="0">
                <a:solidFill>
                  <a:srgbClr val="FF0000"/>
                </a:solidFill>
                <a:latin typeface="+mj-ea"/>
              </a:rPr>
              <a:t>재학습이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 적절해 보임</a:t>
            </a:r>
            <a:endParaRPr lang="ko-KR" altLang="en-US" sz="1100" b="1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307"/>
            <a:ext cx="5752407" cy="2563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05972"/>
            <a:ext cx="5752407" cy="2661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752407" y="3903298"/>
            <a:ext cx="346994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>
                <a:latin typeface="+mj-ea"/>
              </a:rPr>
              <a:t>Color </a:t>
            </a:r>
            <a:r>
              <a:rPr lang="en-US" altLang="ko-KR" sz="1200" b="1" u="sng" dirty="0">
                <a:latin typeface="+mj-ea"/>
              </a:rPr>
              <a:t>augmentation</a:t>
            </a:r>
            <a:r>
              <a:rPr lang="ko-KR" altLang="en-US" sz="1200" b="1" u="sng" dirty="0">
                <a:latin typeface="+mj-ea"/>
              </a:rPr>
              <a:t>에 대한 효과 </a:t>
            </a:r>
            <a:r>
              <a:rPr lang="ko-KR" altLang="en-US" sz="1200" b="1" u="sng" dirty="0" smtClean="0">
                <a:latin typeface="+mj-ea"/>
              </a:rPr>
              <a:t>분석</a:t>
            </a:r>
            <a:r>
              <a:rPr lang="en-US" altLang="ko-KR" sz="1200" b="1" u="sng" dirty="0" smtClean="0">
                <a:latin typeface="+mj-ea"/>
              </a:rPr>
              <a:t>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 smtClean="0">
                <a:latin typeface="+mj-ea"/>
              </a:rPr>
              <a:t> </a:t>
            </a:r>
            <a:r>
              <a:rPr lang="en-US" altLang="ko-KR" sz="1200" b="1" u="sng" dirty="0">
                <a:latin typeface="+mj-ea"/>
              </a:rPr>
              <a:t>'</a:t>
            </a:r>
            <a:r>
              <a:rPr lang="ko-KR" altLang="en-US" sz="1200" b="1" u="sng" dirty="0">
                <a:latin typeface="+mj-ea"/>
              </a:rPr>
              <a:t>효과적인 </a:t>
            </a:r>
            <a:r>
              <a:rPr lang="en-US" altLang="ko-KR" sz="1200" b="1" u="sng" dirty="0">
                <a:latin typeface="+mj-ea"/>
              </a:rPr>
              <a:t>color augmentation </a:t>
            </a:r>
            <a:r>
              <a:rPr lang="ko-KR" altLang="en-US" sz="1200" b="1" u="sng" dirty="0">
                <a:latin typeface="+mj-ea"/>
              </a:rPr>
              <a:t>범위</a:t>
            </a:r>
            <a:r>
              <a:rPr lang="en-US" altLang="ko-KR" sz="1200" b="1" u="sng" dirty="0" smtClean="0">
                <a:latin typeface="+mj-ea"/>
              </a:rPr>
              <a:t>'</a:t>
            </a:r>
            <a:r>
              <a:rPr lang="ko-KR" altLang="en-US" sz="1200" b="1" u="sng" dirty="0" smtClean="0">
                <a:latin typeface="+mj-ea"/>
              </a:rPr>
              <a:t> 분석</a:t>
            </a:r>
            <a:endParaRPr lang="ko-KR" altLang="en-US" sz="1200" b="1" u="sng" dirty="0">
              <a:latin typeface="+mj-ea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7138245" y="3354747"/>
            <a:ext cx="418023" cy="38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6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256*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System architecture</a:t>
            </a:r>
            <a:endParaRPr lang="ko-KR" alt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613077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82575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스타트업</a:t>
            </a:r>
            <a:r>
              <a:rPr lang="ko-KR" altLang="en-US" b="1" dirty="0" smtClean="0"/>
              <a:t> 협업 관련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2587" y="523703"/>
            <a:ext cx="71427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패치 메이커 </a:t>
            </a:r>
            <a:r>
              <a:rPr lang="en-US" altLang="ko-KR" sz="1600" b="1" dirty="0" smtClean="0"/>
              <a:t>(1</a:t>
            </a:r>
            <a:r>
              <a:rPr lang="ko-KR" altLang="en-US" sz="1600" b="1" dirty="0" err="1" smtClean="0"/>
              <a:t>단계용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에서 협업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1) Data augmentation </a:t>
            </a:r>
            <a:r>
              <a:rPr lang="ko-KR" altLang="en-US" sz="1600" dirty="0" smtClean="0"/>
              <a:t>모듈 생성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2) </a:t>
            </a:r>
            <a:r>
              <a:rPr lang="ko-KR" altLang="en-US" sz="1600" dirty="0" smtClean="0"/>
              <a:t>효율적인 </a:t>
            </a:r>
            <a:r>
              <a:rPr lang="en-US" altLang="ko-KR" sz="1600" dirty="0" smtClean="0"/>
              <a:t>color augmentation </a:t>
            </a:r>
            <a:r>
              <a:rPr lang="ko-KR" altLang="en-US" sz="1600" dirty="0" smtClean="0"/>
              <a:t>범위 리포트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스캐너간</a:t>
            </a:r>
            <a:r>
              <a:rPr lang="ko-KR" altLang="en-US" sz="1600" dirty="0" smtClean="0"/>
              <a:t> 변동성 최소화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Color augmentation </a:t>
            </a:r>
            <a:r>
              <a:rPr lang="ko-KR" altLang="en-US" sz="1600" dirty="0" smtClean="0"/>
              <a:t>범위 최소화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밝기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색감 변화 영역 등</a:t>
            </a:r>
            <a:r>
              <a:rPr lang="en-US" altLang="ko-KR" sz="16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3) </a:t>
            </a:r>
            <a:r>
              <a:rPr lang="ko-KR" altLang="en-US" sz="1600" dirty="0" smtClean="0"/>
              <a:t>학습용 데이터 생성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FF0000"/>
                </a:solidFill>
              </a:rPr>
              <a:t>*4) </a:t>
            </a:r>
            <a:r>
              <a:rPr lang="ko-KR" altLang="en-US" sz="1600" dirty="0" smtClean="0">
                <a:solidFill>
                  <a:srgbClr val="FF0000"/>
                </a:solidFill>
              </a:rPr>
              <a:t>결과 평가 </a:t>
            </a:r>
            <a:r>
              <a:rPr lang="en-US" altLang="ko-KR" sz="1600" dirty="0" smtClean="0">
                <a:solidFill>
                  <a:srgbClr val="FF0000"/>
                </a:solidFill>
              </a:rPr>
              <a:t>(12/1</a:t>
            </a:r>
            <a:r>
              <a:rPr lang="ko-KR" altLang="en-US" sz="1600" dirty="0" smtClean="0">
                <a:solidFill>
                  <a:srgbClr val="FF0000"/>
                </a:solidFill>
              </a:rPr>
              <a:t>까지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0000"/>
                </a:solidFill>
              </a:rPr>
              <a:t>평가 요청이 있었음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0000"/>
                </a:solidFill>
              </a:rPr>
              <a:t>이슈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FF0000"/>
                </a:solidFill>
              </a:rPr>
              <a:t>11</a:t>
            </a:r>
            <a:r>
              <a:rPr lang="ko-KR" altLang="en-US" sz="1400" dirty="0" smtClean="0">
                <a:solidFill>
                  <a:srgbClr val="FF0000"/>
                </a:solidFill>
              </a:rPr>
              <a:t>월 중순에 데이터 수령 가능 </a:t>
            </a:r>
            <a:r>
              <a:rPr lang="en-US" altLang="ko-KR" sz="1400" dirty="0" smtClean="0">
                <a:solidFill>
                  <a:srgbClr val="FF0000"/>
                </a:solidFill>
              </a:rPr>
              <a:t>=&gt; 12/1</a:t>
            </a:r>
            <a:r>
              <a:rPr lang="ko-KR" altLang="en-US" sz="1400" dirty="0" smtClean="0">
                <a:solidFill>
                  <a:srgbClr val="FF0000"/>
                </a:solidFill>
              </a:rPr>
              <a:t>까지 </a:t>
            </a:r>
            <a:r>
              <a:rPr lang="en-US" altLang="ko-KR" sz="1400" dirty="0" smtClean="0">
                <a:solidFill>
                  <a:srgbClr val="FF0000"/>
                </a:solidFill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</a:rPr>
              <a:t>일정도의 </a:t>
            </a:r>
            <a:r>
              <a:rPr lang="ko-KR" altLang="en-US" sz="1400" dirty="0" smtClean="0">
                <a:solidFill>
                  <a:srgbClr val="FF0000"/>
                </a:solidFill>
              </a:rPr>
              <a:t>시간 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모델 학습에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주일 이상 소요 예상 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패치 및 슬라이드 분류기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군데 업체의 데이터 수령 및 모델 생성 비교 필요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 업체들에 제공된 데이터의 범위가 실세 사용된 훈련데이터보다 적음 </a:t>
            </a:r>
            <a:r>
              <a:rPr lang="en-US" altLang="ko-KR" sz="1400" dirty="0" smtClean="0">
                <a:solidFill>
                  <a:srgbClr val="FF0000"/>
                </a:solidFill>
              </a:rPr>
              <a:t>(annotation</a:t>
            </a:r>
            <a:r>
              <a:rPr lang="ko-KR" altLang="en-US" sz="1400" dirty="0" smtClean="0">
                <a:solidFill>
                  <a:srgbClr val="FF0000"/>
                </a:solidFill>
              </a:rPr>
              <a:t>은 자산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FF0000"/>
                </a:solidFill>
              </a:rPr>
              <a:t>Densenet-201,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efficientnet</a:t>
            </a:r>
            <a:r>
              <a:rPr lang="en-US" altLang="ko-KR" sz="1400" dirty="0" smtClean="0">
                <a:solidFill>
                  <a:srgbClr val="FF0000"/>
                </a:solidFill>
              </a:rPr>
              <a:t> b5</a:t>
            </a:r>
            <a:r>
              <a:rPr lang="ko-KR" altLang="en-US" sz="1400" dirty="0" smtClean="0">
                <a:solidFill>
                  <a:srgbClr val="FF0000"/>
                </a:solidFill>
              </a:rPr>
              <a:t>등 기반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아키텍쳐는</a:t>
            </a:r>
            <a:r>
              <a:rPr lang="ko-KR" altLang="en-US" sz="1400" dirty="0" smtClean="0">
                <a:solidFill>
                  <a:srgbClr val="FF0000"/>
                </a:solidFill>
              </a:rPr>
              <a:t> 공유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07" y="1173175"/>
            <a:ext cx="3552685" cy="23354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09607" y="1172883"/>
            <a:ext cx="872110" cy="2332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0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차년도 연구 개발 논의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차년도 연구 계획 범위 논의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6491" y="547972"/>
            <a:ext cx="61675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u="sng" dirty="0" smtClean="0"/>
              <a:t>현미경은 현재 그대로 진행 가능함</a:t>
            </a:r>
            <a:endParaRPr lang="en-US" altLang="ko-KR" sz="16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스캐너 </a:t>
            </a:r>
            <a:r>
              <a:rPr lang="en-US" altLang="ko-KR" sz="1600" dirty="0" smtClean="0"/>
              <a:t>*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=&gt; incremental learning</a:t>
            </a:r>
            <a:r>
              <a:rPr lang="ko-KR" altLang="en-US" sz="1400" dirty="0" smtClean="0"/>
              <a:t>에 대한 </a:t>
            </a:r>
            <a:r>
              <a:rPr lang="en-US" altLang="ko-KR" sz="1400" dirty="0" smtClean="0"/>
              <a:t>need</a:t>
            </a:r>
            <a:r>
              <a:rPr lang="ko-KR" altLang="en-US" sz="1400" dirty="0" smtClean="0"/>
              <a:t>가 강함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언제까지고 </a:t>
            </a:r>
            <a:r>
              <a:rPr lang="en-US" altLang="ko-KR" sz="1400" dirty="0" smtClean="0"/>
              <a:t>annotation</a:t>
            </a:r>
            <a:r>
              <a:rPr lang="ko-KR" altLang="en-US" sz="1400" dirty="0" smtClean="0"/>
              <a:t>을 생성할 수는 없다</a:t>
            </a:r>
            <a:r>
              <a:rPr lang="en-US" altLang="ko-KR" sz="1400" dirty="0" smtClean="0"/>
              <a:t>. (</a:t>
            </a:r>
            <a:r>
              <a:rPr lang="ko-KR" altLang="en-US" sz="1400" dirty="0" smtClean="0"/>
              <a:t>현미경 </a:t>
            </a:r>
            <a:r>
              <a:rPr lang="en-US" altLang="ko-KR" sz="1400" dirty="0" smtClean="0"/>
              <a:t>=&gt; weakly)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6" name="오른쪽 화살표 5"/>
          <p:cNvSpPr/>
          <p:nvPr/>
        </p:nvSpPr>
        <p:spPr>
          <a:xfrm rot="16200000">
            <a:off x="6750570" y="1477300"/>
            <a:ext cx="585085" cy="332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6200000">
            <a:off x="6555196" y="2469288"/>
            <a:ext cx="347411" cy="1899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23" y="5232570"/>
            <a:ext cx="1546248" cy="85645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605662" y="6158193"/>
            <a:ext cx="1308879" cy="3404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983236" y="3623183"/>
            <a:ext cx="720080" cy="893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208" y="455768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 (Pathologist)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19380" y="3627126"/>
            <a:ext cx="864096" cy="9852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916" y="1618203"/>
            <a:ext cx="504056" cy="12433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39360" y="463898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316" y="1770603"/>
            <a:ext cx="504056" cy="12433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716" y="1923003"/>
            <a:ext cx="504056" cy="1243338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8" idx="2"/>
            <a:endCxn id="10" idx="0"/>
          </p:cNvCxnSpPr>
          <p:nvPr/>
        </p:nvCxnSpPr>
        <p:spPr>
          <a:xfrm rot="5400000">
            <a:off x="1497089" y="3012528"/>
            <a:ext cx="456842" cy="764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8" idx="2"/>
            <a:endCxn id="12" idx="0"/>
          </p:cNvCxnSpPr>
          <p:nvPr/>
        </p:nvCxnSpPr>
        <p:spPr>
          <a:xfrm rot="16200000" flipH="1">
            <a:off x="2099194" y="3174891"/>
            <a:ext cx="460785" cy="443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580" y="149736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화살표 연결선 21"/>
          <p:cNvCxnSpPr>
            <a:stCxn id="16" idx="2"/>
          </p:cNvCxnSpPr>
          <p:nvPr/>
        </p:nvCxnSpPr>
        <p:spPr>
          <a:xfrm>
            <a:off x="2551428" y="4915987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343276" y="4915987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804913" y="5447039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A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054972" y="5457698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B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49330" y="539521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27" name="직선 연결선 26"/>
          <p:cNvCxnSpPr>
            <a:endCxn id="26" idx="2"/>
          </p:cNvCxnSpPr>
          <p:nvPr/>
        </p:nvCxnSpPr>
        <p:spPr>
          <a:xfrm>
            <a:off x="1870527" y="5447039"/>
            <a:ext cx="130831" cy="317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43276" y="515421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43648" y="6192241"/>
            <a:ext cx="1406882" cy="265688"/>
          </a:xfrm>
          <a:prstGeom prst="roundRect">
            <a:avLst/>
          </a:prstGeom>
          <a:solidFill>
            <a:srgbClr val="FFC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 case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꺾인 연결선 29"/>
          <p:cNvCxnSpPr>
            <a:stCxn id="24" idx="2"/>
            <a:endCxn id="29" idx="0"/>
          </p:cNvCxnSpPr>
          <p:nvPr/>
        </p:nvCxnSpPr>
        <p:spPr>
          <a:xfrm rot="16200000" flipH="1">
            <a:off x="1385752" y="5630904"/>
            <a:ext cx="479514" cy="643160"/>
          </a:xfrm>
          <a:prstGeom prst="bentConnector3">
            <a:avLst>
              <a:gd name="adj1" fmla="val 517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5" idx="2"/>
            <a:endCxn id="29" idx="0"/>
          </p:cNvCxnSpPr>
          <p:nvPr/>
        </p:nvCxnSpPr>
        <p:spPr>
          <a:xfrm rot="5400000">
            <a:off x="2016112" y="5654364"/>
            <a:ext cx="468855" cy="6068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054972" y="150992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pool (slides)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287" y="4023141"/>
            <a:ext cx="2593781" cy="241885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213971" y="5184983"/>
            <a:ext cx="345248" cy="3241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04399" y="5497581"/>
            <a:ext cx="314727" cy="324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258561" y="6442000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Weakly-supervising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67040" y="4322404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3931700" y="4460903"/>
            <a:ext cx="257033" cy="3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931700" y="4460903"/>
            <a:ext cx="913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931700" y="4460903"/>
            <a:ext cx="336401" cy="136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6544346" y="2557081"/>
            <a:ext cx="404747" cy="573934"/>
            <a:chOff x="5450408" y="3255368"/>
            <a:chExt cx="489744" cy="694460"/>
          </a:xfrm>
        </p:grpSpPr>
        <p:sp>
          <p:nvSpPr>
            <p:cNvPr id="42" name="원통 41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원통 42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원통 43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5" name="직선 화살표 연결선 44"/>
          <p:cNvCxnSpPr>
            <a:stCxn id="34" idx="0"/>
            <a:endCxn id="42" idx="3"/>
          </p:cNvCxnSpPr>
          <p:nvPr/>
        </p:nvCxnSpPr>
        <p:spPr>
          <a:xfrm flipV="1">
            <a:off x="5386595" y="3131015"/>
            <a:ext cx="1360125" cy="2053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5" idx="0"/>
            <a:endCxn id="42" idx="3"/>
          </p:cNvCxnSpPr>
          <p:nvPr/>
        </p:nvCxnSpPr>
        <p:spPr>
          <a:xfrm flipV="1">
            <a:off x="5761763" y="3131015"/>
            <a:ext cx="984957" cy="2366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80052" y="3437398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5578252" y="2959508"/>
            <a:ext cx="406466" cy="50418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01275" y="1449093"/>
            <a:ext cx="864096" cy="985229"/>
          </a:xfrm>
          <a:prstGeom prst="rect">
            <a:avLst/>
          </a:prstGeom>
        </p:spPr>
      </p:pic>
      <p:cxnSp>
        <p:nvCxnSpPr>
          <p:cNvPr id="50" name="직선 연결선 49"/>
          <p:cNvCxnSpPr/>
          <p:nvPr/>
        </p:nvCxnSpPr>
        <p:spPr>
          <a:xfrm>
            <a:off x="6732240" y="3172764"/>
            <a:ext cx="0" cy="320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08161" y="6325085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62014" y="5393079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612370" y="5363715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8080370" y="5495973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2" idx="0"/>
            <a:endCxn id="42" idx="3"/>
          </p:cNvCxnSpPr>
          <p:nvPr/>
        </p:nvCxnSpPr>
        <p:spPr>
          <a:xfrm flipH="1" flipV="1">
            <a:off x="6746720" y="3131015"/>
            <a:ext cx="747522" cy="22620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42" idx="3"/>
          </p:cNvCxnSpPr>
          <p:nvPr/>
        </p:nvCxnSpPr>
        <p:spPr>
          <a:xfrm flipH="1" flipV="1">
            <a:off x="6746720" y="3131015"/>
            <a:ext cx="977105" cy="221606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4" idx="0"/>
            <a:endCxn id="42" idx="3"/>
          </p:cNvCxnSpPr>
          <p:nvPr/>
        </p:nvCxnSpPr>
        <p:spPr>
          <a:xfrm flipH="1" flipV="1">
            <a:off x="6746720" y="3131015"/>
            <a:ext cx="1465878" cy="23649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24789" y="3219623"/>
            <a:ext cx="403106" cy="45961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898991" y="3648035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23202" y="299710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119725" y="268721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33944" y="227728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6804248" y="1850491"/>
            <a:ext cx="72529" cy="15082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01465" y="1849302"/>
            <a:ext cx="109010" cy="24309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8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9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변경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38" y="4265253"/>
            <a:ext cx="2882200" cy="2089755"/>
          </a:xfrm>
          <a:prstGeom prst="rect">
            <a:avLst/>
          </a:prstGeom>
        </p:spPr>
      </p:pic>
      <p:cxnSp>
        <p:nvCxnSpPr>
          <p:cNvPr id="91" name="직선 연결선 9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5540237" y="4265253"/>
            <a:ext cx="2882201" cy="2101804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540237" y="4001732"/>
            <a:ext cx="288220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409188" y="2623225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/>
          <p:cNvSpPr/>
          <p:nvPr/>
        </p:nvSpPr>
        <p:spPr>
          <a:xfrm>
            <a:off x="1514395" y="1709845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r="24443"/>
          <a:stretch/>
        </p:blipFill>
        <p:spPr>
          <a:xfrm>
            <a:off x="5722186" y="1058886"/>
            <a:ext cx="1079614" cy="77837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6636" y="1867066"/>
            <a:ext cx="1080479" cy="78982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7"/>
          <a:srcRect t="11695" r="23982" b="22032"/>
          <a:stretch/>
        </p:blipFill>
        <p:spPr>
          <a:xfrm>
            <a:off x="1515795" y="1958150"/>
            <a:ext cx="881672" cy="576478"/>
          </a:xfrm>
          <a:prstGeom prst="rect">
            <a:avLst/>
          </a:prstGeom>
        </p:spPr>
      </p:pic>
      <p:grpSp>
        <p:nvGrpSpPr>
          <p:cNvPr id="101" name="그룹 100"/>
          <p:cNvGrpSpPr/>
          <p:nvPr/>
        </p:nvGrpSpPr>
        <p:grpSpPr>
          <a:xfrm>
            <a:off x="1746740" y="1267393"/>
            <a:ext cx="518813" cy="546741"/>
            <a:chOff x="836087" y="1652297"/>
            <a:chExt cx="1277288" cy="1266224"/>
          </a:xfrm>
        </p:grpSpPr>
        <p:sp>
          <p:nvSpPr>
            <p:cNvPr id="102" name="타원 101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9"/>
          <a:srcRect l="1562" t="4908" r="1" b="2249"/>
          <a:stretch/>
        </p:blipFill>
        <p:spPr>
          <a:xfrm>
            <a:off x="2142223" y="1611556"/>
            <a:ext cx="287517" cy="272300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1404742" y="1121976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404742" y="986226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6349" y="1406121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108" name="object 27"/>
          <p:cNvSpPr txBox="1"/>
          <p:nvPr/>
        </p:nvSpPr>
        <p:spPr>
          <a:xfrm>
            <a:off x="2676092" y="981326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109" name="object 27"/>
          <p:cNvSpPr txBox="1"/>
          <p:nvPr/>
        </p:nvSpPr>
        <p:spPr>
          <a:xfrm>
            <a:off x="5704265" y="2744138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11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23" y="2090197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꺾인 연결선 111"/>
          <p:cNvCxnSpPr>
            <a:stCxn id="119" idx="2"/>
            <a:endCxn id="111" idx="0"/>
          </p:cNvCxnSpPr>
          <p:nvPr/>
        </p:nvCxnSpPr>
        <p:spPr>
          <a:xfrm rot="5400000">
            <a:off x="3992710" y="1984771"/>
            <a:ext cx="210851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07" idx="6"/>
            <a:endCxn id="115" idx="1"/>
          </p:cNvCxnSpPr>
          <p:nvPr/>
        </p:nvCxnSpPr>
        <p:spPr>
          <a:xfrm>
            <a:off x="3433971" y="1700158"/>
            <a:ext cx="1433774" cy="5176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5662671" y="996109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867745" y="1538135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오른쪽 화살표 115"/>
          <p:cNvSpPr/>
          <p:nvPr/>
        </p:nvSpPr>
        <p:spPr>
          <a:xfrm>
            <a:off x="2579993" y="1535146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>
            <a:endCxn id="115" idx="3"/>
          </p:cNvCxnSpPr>
          <p:nvPr/>
        </p:nvCxnSpPr>
        <p:spPr>
          <a:xfrm flipH="1" flipV="1">
            <a:off x="5404690" y="1751919"/>
            <a:ext cx="237551" cy="9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endCxn id="115" idx="3"/>
          </p:cNvCxnSpPr>
          <p:nvPr/>
        </p:nvCxnSpPr>
        <p:spPr>
          <a:xfrm flipH="1">
            <a:off x="5404690" y="1029079"/>
            <a:ext cx="257981" cy="72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4"/>
          <a:srcRect l="18306" b="19829"/>
          <a:stretch/>
        </p:blipFill>
        <p:spPr>
          <a:xfrm>
            <a:off x="3869444" y="1504574"/>
            <a:ext cx="457381" cy="374772"/>
          </a:xfrm>
          <a:prstGeom prst="rect">
            <a:avLst/>
          </a:prstGeom>
        </p:spPr>
      </p:pic>
      <p:sp>
        <p:nvSpPr>
          <p:cNvPr id="120" name="object 27"/>
          <p:cNvSpPr txBox="1"/>
          <p:nvPr/>
        </p:nvSpPr>
        <p:spPr>
          <a:xfrm>
            <a:off x="1559619" y="2772557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6218" y="3509117"/>
            <a:ext cx="864096" cy="985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 rot="20429804">
            <a:off x="5606750" y="3853067"/>
            <a:ext cx="132695" cy="45719"/>
          </a:xfrm>
          <a:prstGeom prst="rect">
            <a:avLst/>
          </a:prstGeom>
          <a:solidFill>
            <a:srgbClr val="0F4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 rot="1699552">
            <a:off x="5432669" y="3850452"/>
            <a:ext cx="132695" cy="45719"/>
          </a:xfrm>
          <a:prstGeom prst="rect">
            <a:avLst/>
          </a:prstGeom>
          <a:solidFill>
            <a:srgbClr val="0F4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20651" y="905756"/>
            <a:ext cx="6327800" cy="2386083"/>
          </a:xfrm>
          <a:prstGeom prst="roundRect">
            <a:avLst>
              <a:gd name="adj" fmla="val 44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자기 디스크 22"/>
          <p:cNvSpPr/>
          <p:nvPr/>
        </p:nvSpPr>
        <p:spPr>
          <a:xfrm>
            <a:off x="4966496" y="2975426"/>
            <a:ext cx="343534" cy="12916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순서도: 자기 디스크 123"/>
          <p:cNvSpPr/>
          <p:nvPr/>
        </p:nvSpPr>
        <p:spPr>
          <a:xfrm>
            <a:off x="4966495" y="2890934"/>
            <a:ext cx="343534" cy="12916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순서도: 자기 디스크 124"/>
          <p:cNvSpPr/>
          <p:nvPr/>
        </p:nvSpPr>
        <p:spPr>
          <a:xfrm>
            <a:off x="4966961" y="2801331"/>
            <a:ext cx="343534" cy="12916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꺾인 연결선 125"/>
          <p:cNvCxnSpPr>
            <a:stCxn id="115" idx="2"/>
            <a:endCxn id="125" idx="1"/>
          </p:cNvCxnSpPr>
          <p:nvPr/>
        </p:nvCxnSpPr>
        <p:spPr>
          <a:xfrm rot="16200000" flipH="1">
            <a:off x="4719659" y="2382261"/>
            <a:ext cx="835629" cy="251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6762" y="3487423"/>
            <a:ext cx="864096" cy="985229"/>
          </a:xfrm>
          <a:prstGeom prst="rect">
            <a:avLst/>
          </a:prstGeom>
        </p:spPr>
      </p:pic>
      <p:sp>
        <p:nvSpPr>
          <p:cNvPr id="128" name="직사각형 127"/>
          <p:cNvSpPr/>
          <p:nvPr/>
        </p:nvSpPr>
        <p:spPr>
          <a:xfrm>
            <a:off x="1254108" y="5008690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1254107" y="4745169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3043563" y="5008690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3043562" y="4745169"/>
            <a:ext cx="1383747" cy="25147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핵심 이미지 추출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27" name="꺾인 연결선 26"/>
          <p:cNvCxnSpPr>
            <a:stCxn id="127" idx="2"/>
            <a:endCxn id="129" idx="0"/>
          </p:cNvCxnSpPr>
          <p:nvPr/>
        </p:nvCxnSpPr>
        <p:spPr>
          <a:xfrm rot="5400000">
            <a:off x="2696138" y="3722496"/>
            <a:ext cx="272517" cy="17728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127" idx="2"/>
            <a:endCxn id="131" idx="0"/>
          </p:cNvCxnSpPr>
          <p:nvPr/>
        </p:nvCxnSpPr>
        <p:spPr>
          <a:xfrm rot="16200000" flipH="1">
            <a:off x="3590865" y="4600597"/>
            <a:ext cx="272517" cy="166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2"/>
          <a:srcRect r="51058"/>
          <a:stretch/>
        </p:blipFill>
        <p:spPr>
          <a:xfrm>
            <a:off x="3308672" y="5052494"/>
            <a:ext cx="875879" cy="1297574"/>
          </a:xfrm>
          <a:prstGeom prst="rect">
            <a:avLst/>
          </a:prstGeom>
        </p:spPr>
      </p:pic>
      <p:cxnSp>
        <p:nvCxnSpPr>
          <p:cNvPr id="134" name="꺾인 연결선 133"/>
          <p:cNvCxnSpPr>
            <a:stCxn id="130" idx="3"/>
            <a:endCxn id="121" idx="1"/>
          </p:cNvCxnSpPr>
          <p:nvPr/>
        </p:nvCxnSpPr>
        <p:spPr>
          <a:xfrm flipV="1">
            <a:off x="4427309" y="4001732"/>
            <a:ext cx="708909" cy="16995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2239" y="5109263"/>
            <a:ext cx="1471228" cy="1184036"/>
          </a:xfrm>
          <a:prstGeom prst="rect">
            <a:avLst/>
          </a:prstGeom>
        </p:spPr>
      </p:pic>
      <p:cxnSp>
        <p:nvCxnSpPr>
          <p:cNvPr id="136" name="꺾인 연결선 135"/>
          <p:cNvCxnSpPr>
            <a:stCxn id="124" idx="2"/>
            <a:endCxn id="127" idx="3"/>
          </p:cNvCxnSpPr>
          <p:nvPr/>
        </p:nvCxnSpPr>
        <p:spPr>
          <a:xfrm rot="10800000" flipV="1">
            <a:off x="4150859" y="2955518"/>
            <a:ext cx="815637" cy="10245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4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– N </a:t>
            </a:r>
            <a:r>
              <a:rPr lang="ko-KR" altLang="en-US" b="1" dirty="0" smtClean="0"/>
              <a:t>학습 방법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9" y="846375"/>
            <a:ext cx="5169804" cy="2247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1499" y="3446343"/>
            <a:ext cx="546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RQ)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N/ab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background</a:t>
            </a:r>
            <a:r>
              <a:rPr lang="ko-KR" altLang="en-US" sz="1600" dirty="0" smtClean="0"/>
              <a:t>의 조직이 동일하다고 할 수 있는가</a:t>
            </a:r>
            <a:r>
              <a:rPr lang="en-US" altLang="ko-KR" sz="1600" dirty="0" smtClean="0"/>
              <a:t>?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N/ab</a:t>
            </a:r>
            <a:r>
              <a:rPr lang="ko-KR" altLang="en-US" sz="1600" dirty="0" smtClean="0"/>
              <a:t>의 특징을 적절하게 학습시키는 방법이 필요하다</a:t>
            </a:r>
            <a:endParaRPr lang="ko-KR" altLang="en-US" sz="1600" dirty="0"/>
          </a:p>
        </p:txBody>
      </p:sp>
      <p:sp>
        <p:nvSpPr>
          <p:cNvPr id="6" name="타원 5"/>
          <p:cNvSpPr/>
          <p:nvPr/>
        </p:nvSpPr>
        <p:spPr>
          <a:xfrm>
            <a:off x="5036820" y="1249416"/>
            <a:ext cx="574963" cy="5749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81532" y="1199262"/>
            <a:ext cx="522694" cy="52269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14" idx="4"/>
            <a:endCxn id="3" idx="0"/>
          </p:cNvCxnSpPr>
          <p:nvPr/>
        </p:nvCxnSpPr>
        <p:spPr>
          <a:xfrm>
            <a:off x="2142879" y="1721956"/>
            <a:ext cx="1090390" cy="1724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3" idx="0"/>
          </p:cNvCxnSpPr>
          <p:nvPr/>
        </p:nvCxnSpPr>
        <p:spPr>
          <a:xfrm flipH="1">
            <a:off x="3233269" y="1774225"/>
            <a:ext cx="2116916" cy="1672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편: Semantic Segmentation 첫걸음!. Semantic Segmentation이란? 기본적인 접근 방법은? | by  심현주 | Hyunjulie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4600011"/>
            <a:ext cx="3705678" cy="13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20980" y="5951057"/>
            <a:ext cx="396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일반적인 </a:t>
            </a:r>
            <a:r>
              <a:rPr lang="en-US" altLang="ko-KR" sz="1100" dirty="0" smtClean="0"/>
              <a:t>segmentation</a:t>
            </a:r>
            <a:r>
              <a:rPr lang="ko-KR" altLang="en-US" sz="1100" dirty="0" smtClean="0"/>
              <a:t>문제는 </a:t>
            </a:r>
            <a:r>
              <a:rPr lang="en-US" altLang="ko-KR" sz="1100" dirty="0" smtClean="0"/>
              <a:t>background</a:t>
            </a:r>
            <a:r>
              <a:rPr lang="ko-KR" altLang="en-US" sz="1100" dirty="0" smtClean="0"/>
              <a:t>와 경계가 명확</a:t>
            </a:r>
            <a:r>
              <a:rPr lang="en-US" altLang="ko-KR" sz="1100" dirty="0" smtClean="0"/>
              <a:t>. 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539" y="4535858"/>
            <a:ext cx="3578985" cy="135244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989071" y="5964959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기존 </a:t>
            </a:r>
            <a:r>
              <a:rPr lang="en-US" altLang="ko-KR" sz="1100" dirty="0" smtClean="0"/>
              <a:t>box detection </a:t>
            </a:r>
            <a:r>
              <a:rPr lang="ko-KR" altLang="en-US" sz="1100" dirty="0" smtClean="0"/>
              <a:t>방식의 경우 추가적인 </a:t>
            </a:r>
            <a:r>
              <a:rPr lang="en-US" altLang="ko-KR" sz="1100" dirty="0" smtClean="0"/>
              <a:t>binary classifier </a:t>
            </a:r>
            <a:r>
              <a:rPr lang="ko-KR" altLang="en-US" sz="1100" dirty="0" smtClean="0"/>
              <a:t>뒤에 </a:t>
            </a:r>
            <a:r>
              <a:rPr lang="ko-KR" altLang="en-US" sz="1100" dirty="0" err="1" smtClean="0"/>
              <a:t>위치가하게됨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114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– N </a:t>
            </a:r>
            <a:r>
              <a:rPr lang="ko-KR" altLang="en-US" b="1" dirty="0" smtClean="0"/>
              <a:t>학습 방법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244" y="1497792"/>
            <a:ext cx="2571750" cy="24669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309360" y="1491440"/>
            <a:ext cx="2415539" cy="2547159"/>
          </a:xfrm>
          <a:prstGeom prst="roundRect">
            <a:avLst>
              <a:gd name="adj" fmla="val 59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621780" y="4072488"/>
            <a:ext cx="2461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*N </a:t>
            </a:r>
            <a:r>
              <a:rPr lang="ko-KR" altLang="en-US" sz="1400" dirty="0" smtClean="0"/>
              <a:t>데이터 추가 필요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74320" y="853440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Baseline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74320" y="2194560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End-to-End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74320" y="3722066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Label Zero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74320" y="5409525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*4</a:t>
            </a:r>
            <a:r>
              <a:rPr lang="en-US" altLang="ko-KR" sz="1400" dirty="0">
                <a:solidFill>
                  <a:srgbClr val="FF0000"/>
                </a:solidFill>
              </a:rPr>
              <a:t>. Normal-Abnormal Mix Augmentation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73" y="1188261"/>
            <a:ext cx="4916359" cy="780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65" y="2502337"/>
            <a:ext cx="4514958" cy="1125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47" y="4161865"/>
            <a:ext cx="4371832" cy="10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2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4819"/>
              </p:ext>
            </p:extLst>
          </p:nvPr>
        </p:nvGraphicFramePr>
        <p:xfrm>
          <a:off x="260466" y="515389"/>
          <a:ext cx="8725593" cy="4009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99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11/05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446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err="1" smtClean="0"/>
                        <a:t>데일리</a:t>
                      </a:r>
                      <a:r>
                        <a:rPr lang="ko-KR" altLang="en-US" sz="1100" dirty="0" smtClean="0"/>
                        <a:t> 데이터 공유</a:t>
                      </a:r>
                      <a:endParaRPr lang="en-US" altLang="ko-KR" sz="11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20636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963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489050"/>
              </p:ext>
            </p:extLst>
          </p:nvPr>
        </p:nvGraphicFramePr>
        <p:xfrm>
          <a:off x="260466" y="2451174"/>
          <a:ext cx="8725593" cy="3595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077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1603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9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967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스캐너 모델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대장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업데이트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내부 테스트 기준 </a:t>
                      </a:r>
                      <a:r>
                        <a:rPr lang="en-US" altLang="ko-KR" sz="1200" baseline="0" dirty="0" smtClean="0"/>
                        <a:t>95% </a:t>
                      </a:r>
                      <a:r>
                        <a:rPr lang="ko-KR" altLang="en-US" sz="1200" baseline="0" dirty="0" smtClean="0"/>
                        <a:t>성능 모델로 업데이트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패치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슬라이드 분류기 변경 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 모델 성능 이슈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 모델 성능 이슈 원인 확인 중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틀린 케이스에 대한 샘플 실험 중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colon 3 class </a:t>
                      </a:r>
                      <a:r>
                        <a:rPr lang="ko-KR" altLang="en-US" sz="1200" baseline="0" dirty="0" smtClean="0"/>
                        <a:t>모델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050" baseline="0" dirty="0" smtClean="0"/>
                        <a:t>추가 </a:t>
                      </a:r>
                      <a:r>
                        <a:rPr lang="ko-KR" altLang="en-US" sz="1050" baseline="0" dirty="0" err="1" smtClean="0"/>
                        <a:t>재학습</a:t>
                      </a:r>
                      <a:r>
                        <a:rPr lang="ko-KR" altLang="en-US" sz="1050" baseline="0" dirty="0" smtClean="0"/>
                        <a:t> 및 업데이트 </a:t>
                      </a:r>
                      <a:r>
                        <a:rPr lang="en-US" altLang="ko-KR" sz="1050" baseline="0" dirty="0" smtClean="0"/>
                        <a:t>(</a:t>
                      </a:r>
                      <a:r>
                        <a:rPr lang="ko-KR" altLang="en-US" sz="1050" baseline="0" dirty="0" smtClean="0"/>
                        <a:t>이전 업데이트 모델 보다 </a:t>
                      </a:r>
                      <a:r>
                        <a:rPr lang="ko-KR" altLang="en-US" sz="1050" baseline="0" dirty="0" err="1" smtClean="0"/>
                        <a:t>조금더</a:t>
                      </a:r>
                      <a:r>
                        <a:rPr lang="ko-KR" altLang="en-US" sz="1050" baseline="0" dirty="0" smtClean="0"/>
                        <a:t> 깊은 모델을 사용</a:t>
                      </a:r>
                      <a:r>
                        <a:rPr lang="en-US" altLang="ko-KR" sz="105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 err="1" smtClean="0"/>
                        <a:t>efficientnet</a:t>
                      </a:r>
                      <a:r>
                        <a:rPr lang="en-US" altLang="ko-KR" sz="1050" baseline="0" dirty="0" smtClean="0"/>
                        <a:t> b5 </a:t>
                      </a:r>
                      <a:r>
                        <a:rPr lang="ko-KR" altLang="en-US" sz="1050" baseline="0" dirty="0" smtClean="0"/>
                        <a:t>추가 </a:t>
                      </a:r>
                      <a:r>
                        <a:rPr lang="ko-KR" altLang="en-US" sz="1050" baseline="0" dirty="0" err="1" smtClean="0"/>
                        <a:t>재학습</a:t>
                      </a:r>
                      <a:r>
                        <a:rPr lang="ko-KR" altLang="en-US" sz="1050" baseline="0" dirty="0" smtClean="0"/>
                        <a:t> 및 업데이트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 smtClean="0"/>
                        <a:t>C:\Users\kaist08\Desktop\backup\FeatureMap_based_system\colon_3class_framework_ori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기존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스캐너 고장 및 메인 스캐너 변경</a:t>
                      </a:r>
                      <a:r>
                        <a:rPr lang="en-US" altLang="ko-KR" sz="1200" baseline="0" dirty="0" smtClean="0"/>
                        <a:t>(1</a:t>
                      </a:r>
                      <a:r>
                        <a:rPr lang="ko-KR" altLang="en-US" sz="1200" baseline="0" dirty="0" smtClean="0"/>
                        <a:t>번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타일 메이커 수정 및 전달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타일 과정에 대한 전반적인 내용 공유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노이즈 필터를 포함하는 타일 메이커를 생성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Linux </a:t>
                      </a:r>
                      <a:r>
                        <a:rPr lang="ko-KR" altLang="en-US" sz="1200" baseline="0" dirty="0" smtClean="0"/>
                        <a:t>서버 </a:t>
                      </a:r>
                      <a:r>
                        <a:rPr lang="en-US" altLang="ko-KR" sz="1200" baseline="0" dirty="0" smtClean="0"/>
                        <a:t>: 11</a:t>
                      </a:r>
                      <a:r>
                        <a:rPr lang="ko-KR" altLang="en-US" sz="1200" baseline="0" dirty="0" smtClean="0"/>
                        <a:t>월 중순 </a:t>
                      </a:r>
                      <a:r>
                        <a:rPr lang="en-US" altLang="ko-KR" sz="1200" baseline="0" dirty="0" smtClean="0"/>
                        <a:t>~12</a:t>
                      </a:r>
                      <a:r>
                        <a:rPr lang="ko-KR" altLang="en-US" sz="1200" baseline="0" dirty="0" smtClean="0"/>
                        <a:t>월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기기 내에서 학습 및 사용 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대스타</a:t>
                      </a:r>
                      <a:r>
                        <a:rPr lang="ko-KR" altLang="en-US" sz="1200" baseline="0" dirty="0" smtClean="0"/>
                        <a:t> 관련  실무 회의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차년도 개발 계획 논의 필요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– N </a:t>
            </a:r>
            <a:r>
              <a:rPr lang="ko-KR" altLang="en-US" b="1" dirty="0" smtClean="0"/>
              <a:t>학습 방법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31" y="569250"/>
            <a:ext cx="2571750" cy="24669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463347" y="562898"/>
            <a:ext cx="2415539" cy="2547159"/>
          </a:xfrm>
          <a:prstGeom prst="roundRect">
            <a:avLst>
              <a:gd name="adj" fmla="val 59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208520" y="3116409"/>
            <a:ext cx="2461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*N </a:t>
            </a:r>
            <a:r>
              <a:rPr lang="ko-KR" altLang="en-US" sz="1400" dirty="0" smtClean="0"/>
              <a:t>데이터 추가 필요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98204" y="597992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Baseline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98204" y="905769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End-to-End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98204" y="1242344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Label Zero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98204" y="1578919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*4</a:t>
            </a:r>
            <a:r>
              <a:rPr lang="en-US" altLang="ko-KR" sz="1400" dirty="0">
                <a:solidFill>
                  <a:srgbClr val="FF0000"/>
                </a:solidFill>
              </a:rPr>
              <a:t>. Normal-Abnormal Mix Augmentation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2373139"/>
            <a:ext cx="4580015" cy="37798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79" y="4797175"/>
            <a:ext cx="3974393" cy="928541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4630635" y="5204461"/>
            <a:ext cx="533400" cy="281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Heatmap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생성 </a:t>
            </a:r>
            <a:r>
              <a:rPr lang="en-US" altLang="ko-KR" sz="1600" dirty="0" smtClean="0"/>
              <a:t>base </a:t>
            </a:r>
            <a:r>
              <a:rPr lang="ko-KR" altLang="en-US" sz="1600" dirty="0" smtClean="0"/>
              <a:t>변경 </a:t>
            </a:r>
            <a:r>
              <a:rPr lang="en-US" altLang="ko-KR" sz="1600" dirty="0" smtClean="0"/>
              <a:t>CAM =&gt; LRP (</a:t>
            </a:r>
            <a:r>
              <a:rPr lang="en-US" altLang="ko-KR" sz="1600" b="1" dirty="0"/>
              <a:t>Layer-Wise Relevance Propagation 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53" y="1645921"/>
            <a:ext cx="7718351" cy="1981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2" y="3627473"/>
            <a:ext cx="7075624" cy="27259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53114" y="4469451"/>
            <a:ext cx="965675" cy="38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50935" y="1645921"/>
            <a:ext cx="3795269" cy="1981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1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90" y="1589666"/>
            <a:ext cx="6761286" cy="490136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3637" y="4042161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16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36" y="1581281"/>
            <a:ext cx="6651756" cy="51482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01814" y="4155392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9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96" y="1562514"/>
            <a:ext cx="6683244" cy="52190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95088" y="4238714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2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13884"/>
              </p:ext>
            </p:extLst>
          </p:nvPr>
        </p:nvGraphicFramePr>
        <p:xfrm>
          <a:off x="260466" y="515388"/>
          <a:ext cx="8725593" cy="17618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60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11/05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158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/>
                        <a:t>N </a:t>
                      </a:r>
                      <a:r>
                        <a:rPr lang="ko-KR" altLang="en-US" sz="1050" dirty="0" smtClean="0"/>
                        <a:t>데이터 추가 요청이 </a:t>
                      </a:r>
                      <a:r>
                        <a:rPr lang="ko-KR" altLang="en-US" sz="1050" dirty="0" err="1" smtClean="0"/>
                        <a:t>필요할것으로</a:t>
                      </a:r>
                      <a:r>
                        <a:rPr lang="ko-KR" altLang="en-US" sz="1050" dirty="0" smtClean="0"/>
                        <a:t> 보임</a:t>
                      </a:r>
                      <a:endParaRPr lang="en-US" altLang="ko-KR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529704"/>
              </p:ext>
            </p:extLst>
          </p:nvPr>
        </p:nvGraphicFramePr>
        <p:xfrm>
          <a:off x="271550" y="2277266"/>
          <a:ext cx="8725593" cy="37142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841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572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803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Weakly</a:t>
                      </a:r>
                      <a:r>
                        <a:rPr lang="en-US" altLang="ko-KR" baseline="0" dirty="0" smtClean="0"/>
                        <a:t> supervised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superpixel</a:t>
                      </a:r>
                      <a:r>
                        <a:rPr lang="ko-KR" altLang="en-US" sz="1200" baseline="0" dirty="0" smtClean="0"/>
                        <a:t>로 </a:t>
                      </a:r>
                      <a:r>
                        <a:rPr lang="en-US" altLang="ko-KR" sz="1200" baseline="0" dirty="0" err="1" smtClean="0"/>
                        <a:t>gnn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이용하는 방법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CAM </a:t>
                      </a:r>
                      <a:r>
                        <a:rPr lang="ko-KR" altLang="en-US" sz="1200" baseline="0" dirty="0" smtClean="0"/>
                        <a:t>이랑 비슷한 방법 코드 작업 중</a:t>
                      </a:r>
                      <a:endParaRPr lang="en-US" altLang="ko-KR" sz="1200" baseline="0" dirty="0" smtClean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LRP </a:t>
                      </a:r>
                      <a:r>
                        <a:rPr lang="ko-KR" altLang="en-US" sz="1200" baseline="0" dirty="0" smtClean="0"/>
                        <a:t>기반 모델 업데이트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err="1" smtClean="0"/>
                        <a:t>김태미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102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노말을</a:t>
                      </a:r>
                      <a:r>
                        <a:rPr lang="ko-KR" altLang="en-US" sz="1200" dirty="0" smtClean="0"/>
                        <a:t> 학습하지 않은 </a:t>
                      </a:r>
                      <a:r>
                        <a:rPr lang="en-US" altLang="ko-KR" sz="1200" dirty="0" smtClean="0"/>
                        <a:t>DeeplabV3+ </a:t>
                      </a:r>
                      <a:r>
                        <a:rPr lang="ko-KR" altLang="en-US" sz="1200" dirty="0" smtClean="0"/>
                        <a:t>에 대한 결과 생성 및 분석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글랜드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세그멘테이션</a:t>
                      </a:r>
                      <a:r>
                        <a:rPr lang="ko-KR" altLang="en-US" sz="1200" dirty="0" smtClean="0"/>
                        <a:t> 경향성 확인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현재 모델이 어려워 하는 </a:t>
                      </a:r>
                      <a:r>
                        <a:rPr lang="ko-KR" altLang="en-US" sz="1200" dirty="0" err="1" smtClean="0"/>
                        <a:t>파트라는</a:t>
                      </a:r>
                      <a:r>
                        <a:rPr lang="ko-KR" altLang="en-US" sz="1200" dirty="0" smtClean="0"/>
                        <a:t> 의미 일수 있음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학습을 위한 전략 생성 및 실험 준비중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err="1" smtClean="0"/>
                        <a:t>홍성래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VIT/</a:t>
                      </a:r>
                      <a:r>
                        <a:rPr lang="en-US" altLang="ko-KR" sz="1200" dirty="0" err="1" smtClean="0"/>
                        <a:t>Deit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관련해서 연구 동향 조사중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bryan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4007222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스캐너 모델 평가 </a:t>
            </a:r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err="1" smtClean="0">
                <a:latin typeface="+mj-ea"/>
                <a:ea typeface="+mj-ea"/>
              </a:rPr>
              <a:t>씨젠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2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256*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System architecture</a:t>
            </a:r>
            <a:endParaRPr lang="ko-KR" alt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613077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2956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4" y="127265"/>
            <a:ext cx="739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–Daily data _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 참고용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96197" y="1360843"/>
            <a:ext cx="424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Acc.91.33% -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:91.88%, </a:t>
            </a:r>
            <a:r>
              <a:rPr lang="ko-KR" altLang="en-US" dirty="0" smtClean="0"/>
              <a:t>대장</a:t>
            </a:r>
            <a:r>
              <a:rPr lang="en-US" altLang="ko-KR" dirty="0" smtClean="0"/>
              <a:t>:90.75%</a:t>
            </a:r>
          </a:p>
          <a:p>
            <a:r>
              <a:rPr lang="en-US" altLang="ko-KR" dirty="0" smtClean="0"/>
              <a:t>: 3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Acc.92.34% -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:94.29%, </a:t>
            </a:r>
            <a:r>
              <a:rPr lang="ko-KR" altLang="en-US" dirty="0" smtClean="0"/>
              <a:t>대장</a:t>
            </a:r>
            <a:r>
              <a:rPr lang="en-US" altLang="ko-KR" dirty="0" smtClean="0"/>
              <a:t>:90.24%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7251" y="574251"/>
            <a:ext cx="5364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스캐너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3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대 비교 </a:t>
            </a:r>
            <a:endParaRPr lang="en-US" altLang="ko-KR" sz="1200" dirty="0" smtClean="0">
              <a:solidFill>
                <a:srgbClr val="1D1C1D"/>
              </a:solidFill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daily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스캔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중 기존 스캐너의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슬라이드 걸림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현상 확인 </a:t>
            </a:r>
            <a:endParaRPr lang="en-US" altLang="ko-KR" sz="1200" dirty="0" smtClean="0">
              <a:solidFill>
                <a:srgbClr val="1D1C1D"/>
              </a:solidFill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=&gt;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부품 파손 확인 </a:t>
            </a: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(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슬라이드 이미지에도 영향이 있었을 것으로 예상됨</a:t>
            </a: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)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149628" y="1447942"/>
            <a:ext cx="3092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1D1C1D"/>
                </a:solidFill>
                <a:latin typeface="NotoSansKR"/>
              </a:rPr>
              <a:t>메인 스캐너 교체 및 수리 완료</a:t>
            </a:r>
            <a:endParaRPr lang="ko-KR" altLang="en-US" sz="1400" dirty="0"/>
          </a:p>
        </p:txBody>
      </p:sp>
      <p:sp>
        <p:nvSpPr>
          <p:cNvPr id="6" name="아래쪽 화살표 5"/>
          <p:cNvSpPr/>
          <p:nvPr/>
        </p:nvSpPr>
        <p:spPr>
          <a:xfrm>
            <a:off x="499888" y="1180142"/>
            <a:ext cx="329148" cy="2644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직사각형 6"/>
          <p:cNvSpPr/>
          <p:nvPr/>
        </p:nvSpPr>
        <p:spPr>
          <a:xfrm>
            <a:off x="7139604" y="1029542"/>
            <a:ext cx="1964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 수리 후의 </a:t>
            </a:r>
            <a:r>
              <a:rPr lang="ko-KR" altLang="en-US" sz="1600" dirty="0" err="1"/>
              <a:t>Daily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test</a:t>
            </a:r>
            <a:r>
              <a:rPr lang="ko-KR" altLang="en-US" sz="1600" dirty="0"/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80" y="2584963"/>
            <a:ext cx="3567545" cy="13508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14" y="4011368"/>
            <a:ext cx="3619500" cy="1333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287" y="5383877"/>
            <a:ext cx="3550227" cy="13248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149" y="2558990"/>
            <a:ext cx="3876675" cy="1390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724" y="3992503"/>
            <a:ext cx="3848100" cy="13811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99" y="5344868"/>
            <a:ext cx="3895725" cy="1400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7353" y="3010384"/>
            <a:ext cx="119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</a:t>
            </a:r>
            <a:r>
              <a:rPr lang="en-US" altLang="ko-KR" dirty="0" smtClean="0"/>
              <a:t>+</a:t>
            </a:r>
            <a:r>
              <a:rPr lang="ko-KR" altLang="en-US" dirty="0" smtClean="0"/>
              <a:t>대장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0538" y="4619326"/>
            <a:ext cx="119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2255" y="5843747"/>
            <a:ext cx="119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대장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91171" y="2258325"/>
            <a:ext cx="136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(new)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09821" y="2213555"/>
            <a:ext cx="136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(old)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6316840"/>
            <a:ext cx="17374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대장 모델은 업데이트 이전 모델 사용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882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</a:t>
            </a:r>
            <a:r>
              <a:rPr lang="en-US" altLang="ko-KR" b="1" dirty="0" smtClean="0">
                <a:solidFill>
                  <a:srgbClr val="FF0000"/>
                </a:solidFill>
              </a:rPr>
              <a:t>abnormal test (</a:t>
            </a:r>
            <a:r>
              <a:rPr lang="ko-KR" altLang="en-US" b="1" dirty="0" smtClean="0">
                <a:solidFill>
                  <a:srgbClr val="FF0000"/>
                </a:solidFill>
              </a:rPr>
              <a:t>참고용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73" y="1103538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2976978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322" y="4775424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Old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21603" y="742003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2315" t="51966" r="68853" b="23610"/>
          <a:stretch/>
        </p:blipFill>
        <p:spPr>
          <a:xfrm>
            <a:off x="781035" y="1111335"/>
            <a:ext cx="3961505" cy="18177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2222" t="52222" r="68890" b="23502"/>
          <a:stretch/>
        </p:blipFill>
        <p:spPr>
          <a:xfrm>
            <a:off x="773194" y="3006930"/>
            <a:ext cx="3969346" cy="180668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2315" t="52203" r="68935" b="24073"/>
          <a:stretch/>
        </p:blipFill>
        <p:spPr>
          <a:xfrm>
            <a:off x="821603" y="4878405"/>
            <a:ext cx="3950263" cy="17657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928" y="3453435"/>
            <a:ext cx="4254730" cy="1242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940" y="5407191"/>
            <a:ext cx="4228706" cy="114500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817274" y="1087042"/>
            <a:ext cx="0" cy="52829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아래쪽 화살표 7"/>
          <p:cNvSpPr/>
          <p:nvPr/>
        </p:nvSpPr>
        <p:spPr>
          <a:xfrm>
            <a:off x="6654106" y="4809851"/>
            <a:ext cx="806334" cy="547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035" y="2065454"/>
            <a:ext cx="2318632" cy="1331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1866" y="5037859"/>
            <a:ext cx="197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업데이트 후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837928" y="3164744"/>
            <a:ext cx="197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기존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033679" y="999546"/>
            <a:ext cx="38632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주요 네트워크 변경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업데이트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patch</a:t>
            </a:r>
            <a:r>
              <a:rPr lang="ko-KR" altLang="en-US" sz="1400" dirty="0" smtClean="0"/>
              <a:t>-</a:t>
            </a:r>
            <a:r>
              <a:rPr lang="ko-KR" altLang="en-US" sz="1400" dirty="0"/>
              <a:t>&gt; </a:t>
            </a:r>
            <a:r>
              <a:rPr lang="ko-KR" altLang="en-US" sz="1400" dirty="0" err="1"/>
              <a:t>efficeint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net</a:t>
            </a:r>
            <a:r>
              <a:rPr lang="ko-KR" altLang="en-US" sz="1400" dirty="0"/>
              <a:t> b5</a:t>
            </a:r>
            <a:r>
              <a:rPr lang="ko-KR" altLang="en-US" sz="1400" dirty="0" smtClean="0"/>
              <a:t>,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slide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featurecube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classifier</a:t>
            </a:r>
            <a:r>
              <a:rPr lang="ko-KR" altLang="en-US" sz="1400" dirty="0"/>
              <a:t>-&gt; </a:t>
            </a:r>
            <a:r>
              <a:rPr lang="ko-KR" altLang="en-US" sz="1400" dirty="0" err="1"/>
              <a:t>efficient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n</a:t>
            </a:r>
            <a:r>
              <a:rPr lang="ko-KR" altLang="en-US" sz="1400" dirty="0" err="1" smtClean="0"/>
              <a:t>et</a:t>
            </a:r>
            <a:r>
              <a:rPr lang="ko-KR" altLang="en-US" sz="1400" dirty="0" smtClean="0"/>
              <a:t> b3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70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</a:t>
            </a:r>
            <a:r>
              <a:rPr lang="ko-KR" altLang="en-US" b="1" dirty="0" smtClean="0"/>
              <a:t>업데이트 모델 성능 실험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609559"/>
            <a:ext cx="3844278" cy="31877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56" y="609559"/>
            <a:ext cx="3844278" cy="319962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899" y="3895037"/>
            <a:ext cx="3489423" cy="29087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83380" y="1905713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433417" y="1905712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124433" y="5057686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94041" y="4775482"/>
            <a:ext cx="171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</a:t>
            </a:r>
            <a:r>
              <a:rPr lang="ko-KR" altLang="en-US" dirty="0" smtClean="0">
                <a:solidFill>
                  <a:srgbClr val="FF0000"/>
                </a:solidFill>
              </a:rPr>
              <a:t>데이터 이슈 발견 및 </a:t>
            </a:r>
            <a:r>
              <a:rPr lang="ko-KR" altLang="en-US" dirty="0" err="1" smtClean="0">
                <a:solidFill>
                  <a:srgbClr val="FF0000"/>
                </a:solidFill>
              </a:rPr>
              <a:t>재테스트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42" y="3759222"/>
            <a:ext cx="3756936" cy="31191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26" y="596441"/>
            <a:ext cx="3751139" cy="3142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57" y="628443"/>
            <a:ext cx="3756936" cy="31307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</a:t>
            </a:r>
            <a:r>
              <a:rPr lang="ko-KR" altLang="en-US" b="1" dirty="0" smtClean="0"/>
              <a:t>업데이트 모델 성능 실험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83380" y="1905713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433417" y="1905712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96246" y="5049141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39617</TotalTime>
  <Words>986</Words>
  <Application>Microsoft Office PowerPoint</Application>
  <PresentationFormat>화면 슬라이드 쇼(4:3)</PresentationFormat>
  <Paragraphs>241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NotoSansKR</vt:lpstr>
      <vt:lpstr>맑은 고딕</vt:lpstr>
      <vt:lpstr>현대하모니 M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461</cp:revision>
  <dcterms:created xsi:type="dcterms:W3CDTF">2021-03-24T07:36:17Z</dcterms:created>
  <dcterms:modified xsi:type="dcterms:W3CDTF">2021-11-05T05:57:05Z</dcterms:modified>
</cp:coreProperties>
</file>